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8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怎样写一份合格的尽职调查报告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尽职调查</a:t>
            </a:r>
            <a:r>
              <a:rPr lang="zh-CN" altLang="en-US" dirty="0" smtClean="0"/>
              <a:t>报告的注意事项</a:t>
            </a:r>
            <a:endParaRPr lang="en-US" altLang="zh-CN" dirty="0" smtClean="0"/>
          </a:p>
          <a:p>
            <a:r>
              <a:rPr lang="zh-CN" altLang="en-US" dirty="0"/>
              <a:t>尽职调查</a:t>
            </a:r>
            <a:r>
              <a:rPr lang="zh-CN" altLang="en-US" dirty="0" smtClean="0"/>
              <a:t>报告的侧重点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                                           </a:t>
            </a:r>
            <a:r>
              <a:rPr lang="zh-CN" altLang="en-US" dirty="0" smtClean="0"/>
              <a:t>主讲人：吴玉宣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953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什么是一份好的尽职调查报告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放入一个例子，照片版</a:t>
            </a:r>
            <a:endParaRPr lang="en-US" altLang="zh-CN" dirty="0" smtClean="0"/>
          </a:p>
          <a:p>
            <a:r>
              <a:rPr lang="zh-CN" altLang="en-US" dirty="0"/>
              <a:t>讲</a:t>
            </a:r>
            <a:r>
              <a:rPr lang="zh-CN" altLang="en-US" dirty="0" smtClean="0"/>
              <a:t>一下包含的内容（咱们自己的）</a:t>
            </a:r>
            <a:endParaRPr lang="en-US" altLang="zh-CN" dirty="0" smtClean="0"/>
          </a:p>
          <a:p>
            <a:r>
              <a:rPr lang="zh-CN" altLang="en-US" dirty="0" smtClean="0"/>
              <a:t>总结一下，可以有</a:t>
            </a:r>
            <a:r>
              <a:rPr lang="en-US" altLang="zh-CN" dirty="0" smtClean="0"/>
              <a:t>10</a:t>
            </a:r>
            <a:r>
              <a:rPr lang="zh-CN" altLang="en-US" dirty="0" smtClean="0"/>
              <a:t>个方面</a:t>
            </a:r>
            <a:r>
              <a:rPr lang="en-US" altLang="zh-CN" dirty="0" smtClean="0"/>
              <a:t>55</a:t>
            </a:r>
            <a:r>
              <a:rPr lang="zh-CN" altLang="en-US" dirty="0" smtClean="0"/>
              <a:t>个子项（结合微信材料）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4208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一、看准一个团队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投资就是投入，投资就是投团队，尤其要看准投团队的领头人。</a:t>
            </a:r>
            <a:endParaRPr lang="en-US" altLang="zh-CN" dirty="0" smtClean="0"/>
          </a:p>
          <a:p>
            <a:r>
              <a:rPr lang="zh-CN" altLang="en-US" dirty="0" smtClean="0"/>
              <a:t>每次投资要对公司的实际控制人，法人和企业高管资料进行详细的调查，</a:t>
            </a:r>
            <a:endParaRPr lang="en-US" altLang="zh-CN" dirty="0" smtClean="0"/>
          </a:p>
          <a:p>
            <a:r>
              <a:rPr lang="zh-CN" altLang="en-US" dirty="0" smtClean="0"/>
              <a:t>（原因）上梁不正下梁歪，一个好的领导者，</a:t>
            </a:r>
            <a:r>
              <a:rPr lang="en-US" altLang="zh-CN" dirty="0" smtClean="0"/>
              <a:t>XXX</a:t>
            </a:r>
            <a:r>
              <a:rPr lang="zh-CN" altLang="en-US" dirty="0" smtClean="0"/>
              <a:t>，一个不合格的领导者，</a:t>
            </a:r>
            <a:r>
              <a:rPr lang="en-US" altLang="zh-CN" dirty="0" smtClean="0"/>
              <a:t>XXX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8295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（放入部分尽职调查报告的照片）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粗略讲述对被投资项目高管的资料收集情况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7598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二、发掘两个优势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优势行业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优势企业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在优势行业中发掘、寻找优势企业。优势行业是指具有广阔发展前景、国家政策支持、市场成长空间巨大的行业；优势企业是在优势行业中具有核心竞争力，细分行业排名靠前的优秀企业，其核心业务或主营业务要突出，企业的核心竞争力要突出，要超越其他竞争者（粗略讲述尽调过程中对行业的资料收集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4511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（图片）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放入尽调中“行业”的目录照片，讲解行业方面的尽调事项及其原因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6611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三、三个模式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业务模式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盈利模式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营销模式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/>
              <a:t>就是弄清目标企业是如何挣钱的。业务模式是企业提供什么产品或服务，业务流程如何实现，包括业务逻辑是否可行，技术是否可行，是否符合消费者心理和使用习惯等，企业的人力、资金、资源是否足以支持。盈利模式是指企业如何挣钱，通过什么手段或环节挣钱。营销模式是企业如何推广自己的产品或服务，销售渠道、销售激励机制如何等。好的业务模式，必须能够赢利，好的赢利模式，必须能够推行</a:t>
            </a:r>
            <a:r>
              <a:rPr lang="zh-CN" altLang="en-US" dirty="0" smtClean="0"/>
              <a:t>。（联系到尽职调查报告中是主营产品和商业模式版块）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5199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图片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放入商业模式和主营产品的目录照片，讲解原因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7997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四、查看四个指标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、营业收入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、营业利润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、净利率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、增长率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PE</a:t>
            </a:r>
            <a:r>
              <a:rPr lang="zh-CN" altLang="en-US" dirty="0"/>
              <a:t>投资的重要目标是目标企业尽快改制上市，我们因此关注、查看目标企业近三年的上述前两个指标尤为重要。</a:t>
            </a:r>
            <a:r>
              <a:rPr lang="en-US" altLang="zh-CN" dirty="0"/>
              <a:t>PE</a:t>
            </a:r>
            <a:r>
              <a:rPr lang="zh-CN" altLang="en-US" dirty="0"/>
              <a:t>投资非常看重的盈利能力和成长性，我们由此关注上述的后两个指标。净利率是销售净利润率，表达了一个企业的盈利能力和抗风险能力，增长率可以迅速降低投资成本，让投资人获取更高的投资回报。把握前四个指标，则基本把握了项目的可投资性</a:t>
            </a:r>
            <a:r>
              <a:rPr lang="zh-CN" altLang="en-US" dirty="0" smtClean="0"/>
              <a:t>。（</a:t>
            </a:r>
            <a:r>
              <a:rPr lang="en-US" altLang="zh-CN" dirty="0" smtClean="0"/>
              <a:t>PE</a:t>
            </a:r>
            <a:r>
              <a:rPr lang="zh-CN" altLang="en-US" dirty="0" smtClean="0"/>
              <a:t>：</a:t>
            </a:r>
            <a:r>
              <a:rPr lang="en-US" altLang="zh-CN" dirty="0" smtClean="0"/>
              <a:t>private equity</a:t>
            </a:r>
            <a:r>
              <a:rPr lang="zh-CN" altLang="en-US" dirty="0" smtClean="0"/>
              <a:t>，私募股权投资，股权投资）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（主要反映在财务指标上的内容，财务状况分析，这只是其中相对最重要的几个点，其实关注点还有很多，接下页）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312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图片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放入公司财务状况分析目录，讲解尽职调查报告关注的点，何为优秀的数据，何为不好的数据，指出部分数据会后文提到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7279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五、五个结构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、股权结构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、高管结构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、业务结构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、客户结构</a:t>
            </a:r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、供应商结构</a:t>
            </a:r>
            <a:endParaRPr lang="en-US" altLang="zh-CN" dirty="0" smtClean="0"/>
          </a:p>
          <a:p>
            <a:r>
              <a:rPr lang="zh-CN" altLang="en-US" dirty="0"/>
              <a:t>理清五个结构也很重要，让投资人对目标企业的具体结构很清晰，便于判断企业的好坏优劣。</a:t>
            </a:r>
            <a:endParaRPr lang="zh-CN" altLang="en-US" dirty="0"/>
          </a:p>
          <a:p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  <a:p>
            <a:r>
              <a:rPr lang="zh-CN" altLang="en-US" dirty="0"/>
              <a:t>股权结构：主次分明，主次合理；</a:t>
            </a:r>
          </a:p>
          <a:p>
            <a:r>
              <a:rPr lang="zh-CN" altLang="en-US" dirty="0"/>
              <a:t>高管结构：结构合理，优势互补，团结协作；</a:t>
            </a:r>
          </a:p>
          <a:p>
            <a:r>
              <a:rPr lang="zh-CN" altLang="en-US" dirty="0"/>
              <a:t>业务结构：主营突出，不但研发新产品；</a:t>
            </a:r>
          </a:p>
          <a:p>
            <a:r>
              <a:rPr lang="zh-CN" altLang="en-US" dirty="0"/>
              <a:t>客户结构：既不太散又不太集中，客户有实力；</a:t>
            </a:r>
          </a:p>
          <a:p>
            <a:r>
              <a:rPr lang="zh-CN" altLang="en-US" dirty="0"/>
              <a:t>供应商结构：既不太散又不太集中，质量有保证。</a:t>
            </a:r>
          </a:p>
          <a:p>
            <a:r>
              <a:rPr lang="zh-CN" altLang="en-US" dirty="0" smtClean="0"/>
              <a:t>（？</a:t>
            </a:r>
            <a:r>
              <a:rPr lang="en-US" altLang="zh-CN" dirty="0" smtClean="0"/>
              <a:t>TBD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7977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TBD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3556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六、考察六个层面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历史合规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。财务规范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依法纳税</a:t>
            </a:r>
            <a:endParaRPr lang="en-US" altLang="zh-CN" dirty="0" smtClean="0"/>
          </a:p>
          <a:p>
            <a:r>
              <a:rPr lang="en-US" altLang="zh-CN" dirty="0" smtClean="0"/>
              <a:t>4.</a:t>
            </a:r>
            <a:r>
              <a:rPr lang="zh-CN" altLang="en-US" dirty="0" smtClean="0"/>
              <a:t>产权清晰</a:t>
            </a:r>
            <a:endParaRPr lang="en-US" altLang="zh-CN" dirty="0" smtClean="0"/>
          </a:p>
          <a:p>
            <a:r>
              <a:rPr lang="en-US" altLang="zh-CN" dirty="0" smtClean="0"/>
              <a:t>5.</a:t>
            </a:r>
            <a:r>
              <a:rPr lang="zh-CN" altLang="en-US" dirty="0" smtClean="0"/>
              <a:t>劳动合规</a:t>
            </a:r>
            <a:endParaRPr lang="en-US" altLang="zh-CN" dirty="0" smtClean="0"/>
          </a:p>
          <a:p>
            <a:r>
              <a:rPr lang="en-US" altLang="zh-CN" dirty="0" smtClean="0"/>
              <a:t>6.</a:t>
            </a:r>
            <a:r>
              <a:rPr lang="zh-CN" altLang="en-US" dirty="0" smtClean="0"/>
              <a:t>环保合规</a:t>
            </a:r>
            <a:endParaRPr lang="en-US" altLang="zh-CN" dirty="0" smtClean="0"/>
          </a:p>
          <a:p>
            <a:r>
              <a:rPr lang="zh-CN" altLang="en-US" dirty="0" smtClean="0"/>
              <a:t>历史</a:t>
            </a:r>
            <a:r>
              <a:rPr lang="zh-CN" altLang="en-US" dirty="0"/>
              <a:t>合规：目标企业的历史沿革合法合规，在注册验资、股权变更等方面不存在重大历史瑕疵；</a:t>
            </a:r>
          </a:p>
          <a:p>
            <a:r>
              <a:rPr lang="zh-CN" altLang="en-US" dirty="0"/>
              <a:t>财务规范：财务制度健全，会计标准合规，坚持公正审计；</a:t>
            </a:r>
          </a:p>
          <a:p>
            <a:r>
              <a:rPr lang="zh-CN" altLang="en-US" dirty="0"/>
              <a:t>依法纳税：不存在依法纳税的问题；</a:t>
            </a:r>
          </a:p>
          <a:p>
            <a:r>
              <a:rPr lang="zh-CN" altLang="en-US" dirty="0"/>
              <a:t>产权清晰：企业的产权清晰到位</a:t>
            </a:r>
            <a:r>
              <a:rPr lang="en-US" altLang="zh-CN" dirty="0"/>
              <a:t>(</a:t>
            </a:r>
            <a:r>
              <a:rPr lang="zh-CN" altLang="en-US" dirty="0"/>
              <a:t>含专利、商标、房产等</a:t>
            </a:r>
            <a:r>
              <a:rPr lang="en-US" altLang="zh-CN" dirty="0"/>
              <a:t>)</a:t>
            </a:r>
            <a:r>
              <a:rPr lang="zh-CN" altLang="en-US" dirty="0"/>
              <a:t>，不存在纠纷；</a:t>
            </a:r>
          </a:p>
          <a:p>
            <a:r>
              <a:rPr lang="zh-CN" altLang="en-US" dirty="0"/>
              <a:t>劳动合规：严格执行劳动法规；</a:t>
            </a:r>
          </a:p>
          <a:p>
            <a:r>
              <a:rPr lang="zh-CN" altLang="en-US" dirty="0"/>
              <a:t>环保合规：企业生产经营符合环保要求，不存在搬迁、处罚等隐患。</a:t>
            </a:r>
          </a:p>
          <a:p>
            <a:r>
              <a:rPr lang="zh-CN" altLang="en-US" dirty="0" smtClean="0"/>
              <a:t>（公司概况内容部分）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478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图片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（公司概况目录图片）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6661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七、七个关注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制度汇编 </a:t>
            </a:r>
            <a:r>
              <a:rPr lang="en-US" altLang="zh-CN" dirty="0" smtClean="0"/>
              <a:t>2.</a:t>
            </a:r>
            <a:r>
              <a:rPr lang="zh-CN" altLang="en-US" dirty="0" smtClean="0"/>
              <a:t>例会制度  </a:t>
            </a:r>
            <a:r>
              <a:rPr lang="en-US" altLang="zh-CN" dirty="0" smtClean="0"/>
              <a:t>3.</a:t>
            </a:r>
            <a:r>
              <a:rPr lang="zh-CN" altLang="en-US" dirty="0" smtClean="0"/>
              <a:t>企业文化  </a:t>
            </a:r>
            <a:r>
              <a:rPr lang="en-US" altLang="zh-CN" dirty="0" smtClean="0"/>
              <a:t>4.</a:t>
            </a:r>
            <a:r>
              <a:rPr lang="zh-CN" altLang="en-US" dirty="0" smtClean="0"/>
              <a:t>战略规划  </a:t>
            </a:r>
            <a:r>
              <a:rPr lang="en-US" altLang="zh-CN" dirty="0" smtClean="0"/>
              <a:t>5.</a:t>
            </a:r>
            <a:r>
              <a:rPr lang="zh-CN" altLang="en-US" dirty="0" smtClean="0"/>
              <a:t>人力资源  </a:t>
            </a:r>
            <a:r>
              <a:rPr lang="en-US" altLang="zh-CN" dirty="0" smtClean="0"/>
              <a:t>6.</a:t>
            </a:r>
            <a:r>
              <a:rPr lang="zh-CN" altLang="en-US" dirty="0" smtClean="0"/>
              <a:t>公共关系   </a:t>
            </a:r>
            <a:r>
              <a:rPr lang="en-US" altLang="zh-CN" dirty="0" smtClean="0"/>
              <a:t>7.</a:t>
            </a:r>
            <a:r>
              <a:rPr lang="zh-CN" altLang="en-US" dirty="0" smtClean="0"/>
              <a:t>激励机制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</a:t>
            </a:r>
            <a:r>
              <a:rPr lang="zh-CN" altLang="en-US" dirty="0" smtClean="0"/>
              <a:t>制度</a:t>
            </a:r>
            <a:r>
              <a:rPr lang="zh-CN" altLang="en-US" dirty="0"/>
              <a:t>汇编：查看企业的制度汇编可以迅速认识企业管理的规范程度。有的企业制度不全，更没有制度汇编；</a:t>
            </a:r>
          </a:p>
          <a:p>
            <a:r>
              <a:rPr lang="zh-CN" altLang="en-US" dirty="0"/>
              <a:t>例会制度：询问企业的例会情况</a:t>
            </a:r>
            <a:r>
              <a:rPr lang="en-US" altLang="zh-CN" dirty="0"/>
              <a:t>(</a:t>
            </a:r>
            <a:r>
              <a:rPr lang="zh-CN" altLang="en-US" dirty="0"/>
              <a:t>含总经理办公周例会、董事会例会、股东会例会</a:t>
            </a:r>
            <a:r>
              <a:rPr lang="en-US" altLang="zh-CN" dirty="0"/>
              <a:t>)</a:t>
            </a:r>
            <a:r>
              <a:rPr lang="zh-CN" altLang="en-US" dirty="0"/>
              <a:t>能够了解规范管理情况，也能了解企业高管对股东是否尊重；</a:t>
            </a:r>
          </a:p>
          <a:p>
            <a:r>
              <a:rPr lang="zh-CN" altLang="en-US" dirty="0"/>
              <a:t>企业文化：通过了解企业的文化建设能知道企业是否具有凝聚力和亲和力，是否具备长远发展的可能；</a:t>
            </a:r>
          </a:p>
          <a:p>
            <a:r>
              <a:rPr lang="zh-CN" altLang="en-US" dirty="0"/>
              <a:t>战略规划：了解企业的战略规划情况，可以知道企业的发展有无目标，查看其目标是否符合行业经济发展的实际方向；</a:t>
            </a:r>
          </a:p>
          <a:p>
            <a:r>
              <a:rPr lang="zh-CN" altLang="en-US" dirty="0"/>
              <a:t>人力资源：了解企业对员工培训、激励计划、使用办法，可以了解企业是否能充分调动全体员工发展业务的积极性和能动性，考察企业的综合竞争力；</a:t>
            </a:r>
          </a:p>
          <a:p>
            <a:r>
              <a:rPr lang="zh-CN" altLang="en-US" dirty="0"/>
              <a:t>公共关系：了解企业的公共关系策略和状况，可以知道企业是否具备社会公民意识，是否注重企业形象和品牌，是否具有社会责任意识；</a:t>
            </a:r>
          </a:p>
          <a:p>
            <a:r>
              <a:rPr lang="zh-CN" altLang="en-US" dirty="0"/>
              <a:t>激励机制：一个优秀的现代企业应该有一个激励员工、提升团队的机制或计划，否则，企业难于持续做强做大。</a:t>
            </a:r>
          </a:p>
          <a:p>
            <a:r>
              <a:rPr lang="zh-CN" altLang="en-US" dirty="0" smtClean="0"/>
              <a:t>（其实除了这些，在我们的尽职调查报告中还包含了诸如公司荣誉等事件）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192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图片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8791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八、八个数据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1100" dirty="0"/>
              <a:t>资产周转率：表示多少资产创造多少销售收入，表明一个公司是资产</a:t>
            </a:r>
            <a:r>
              <a:rPr lang="en-US" altLang="zh-CN" sz="1100" dirty="0"/>
              <a:t>(</a:t>
            </a:r>
            <a:r>
              <a:rPr lang="zh-CN" altLang="en-US" sz="1100" dirty="0"/>
              <a:t>资本</a:t>
            </a:r>
            <a:r>
              <a:rPr lang="en-US" altLang="zh-CN" sz="1100" dirty="0"/>
              <a:t>)</a:t>
            </a:r>
            <a:r>
              <a:rPr lang="zh-CN" altLang="en-US" sz="1100" dirty="0"/>
              <a:t>密集型还是轻资产型。该项指标反映资产总额的周转速度，周转越快，反映销售能力越强，企业可以通过薄利多销的办法，加速资产的周转，带来利润绝对数的增加。计算公式：总资产周转率</a:t>
            </a:r>
            <a:r>
              <a:rPr lang="en-US" altLang="zh-CN" sz="1100" dirty="0"/>
              <a:t>=</a:t>
            </a:r>
            <a:r>
              <a:rPr lang="zh-CN" altLang="en-US" sz="1100" dirty="0"/>
              <a:t>销售收入</a:t>
            </a:r>
            <a:r>
              <a:rPr lang="en-US" altLang="zh-CN" sz="1100" dirty="0"/>
              <a:t>÷</a:t>
            </a:r>
            <a:r>
              <a:rPr lang="zh-CN" altLang="en-US" sz="1100" dirty="0"/>
              <a:t>平均总资产。</a:t>
            </a:r>
          </a:p>
          <a:p>
            <a:r>
              <a:rPr lang="zh-CN" altLang="en-US" sz="1100" dirty="0"/>
              <a:t>资产负债率：资产负债率是负债总额除以资产总额的百分比，也就是负债总额与资产总额的比例关系。资产负债率反映在总资产中有多大比例是通过借债来筹资的，也可以衡量企业在清算时保护债权人利益的程度；资产负债率的高低，体现一个企业的资本结构是否合理。计算公式：资产负债率</a:t>
            </a:r>
            <a:r>
              <a:rPr lang="en-US" altLang="zh-CN" sz="1100" dirty="0"/>
              <a:t>=(</a:t>
            </a:r>
            <a:r>
              <a:rPr lang="zh-CN" altLang="en-US" sz="1100" dirty="0"/>
              <a:t>负债总额</a:t>
            </a:r>
            <a:r>
              <a:rPr lang="en-US" altLang="zh-CN" sz="1100" dirty="0"/>
              <a:t>÷</a:t>
            </a:r>
            <a:r>
              <a:rPr lang="zh-CN" altLang="en-US" sz="1100" dirty="0"/>
              <a:t>资产总额</a:t>
            </a:r>
            <a:r>
              <a:rPr lang="en-US" altLang="zh-CN" sz="1100" dirty="0"/>
              <a:t>)×100%</a:t>
            </a:r>
            <a:r>
              <a:rPr lang="zh-CN" altLang="en-US" sz="1100" dirty="0"/>
              <a:t>。</a:t>
            </a:r>
          </a:p>
          <a:p>
            <a:r>
              <a:rPr lang="zh-CN" altLang="en-US" sz="1100" dirty="0"/>
              <a:t>流动比率：流动比率是流动资产除以流动负债的比例，反映企业的短期偿债能力。流动资产是最容易变现的资产，流动资产越多，流动负债越少，则短期偿债能力越强。计算公式：流动比率</a:t>
            </a:r>
            <a:r>
              <a:rPr lang="en-US" altLang="zh-CN" sz="1100" dirty="0"/>
              <a:t>=</a:t>
            </a:r>
            <a:r>
              <a:rPr lang="zh-CN" altLang="en-US" sz="1100" dirty="0"/>
              <a:t>流动资产</a:t>
            </a:r>
            <a:r>
              <a:rPr lang="en-US" altLang="zh-CN" sz="1100" dirty="0"/>
              <a:t>÷</a:t>
            </a:r>
            <a:r>
              <a:rPr lang="zh-CN" altLang="en-US" sz="1100" dirty="0"/>
              <a:t>流动负债。</a:t>
            </a:r>
          </a:p>
          <a:p>
            <a:r>
              <a:rPr lang="zh-CN" altLang="en-US" sz="1100" dirty="0"/>
              <a:t>应收账款周转天数</a:t>
            </a:r>
            <a:r>
              <a:rPr lang="en-US" altLang="zh-CN" sz="1100" dirty="0"/>
              <a:t>(</a:t>
            </a:r>
            <a:r>
              <a:rPr lang="zh-CN" altLang="en-US" sz="1100" dirty="0"/>
              <a:t>应收账款周转率</a:t>
            </a:r>
            <a:r>
              <a:rPr lang="en-US" altLang="zh-CN" sz="1100" dirty="0"/>
              <a:t>)</a:t>
            </a:r>
            <a:r>
              <a:rPr lang="zh-CN" altLang="en-US" sz="1100" dirty="0"/>
              <a:t>：应收账款周转率反映应收账款的周转速度，也就是年度内应收账款转为现金的平均次数。用时间表示的周转速度是应收账款周转天数，也叫平均收现期，表示自企业从取得应收账款的权利到收回款项，转换为现金所需要的时间。一般来说，应收账款周转率越高、平均收帐期越短，说明应收账款收回快。否则，企业的营运资金会过多地呆滞在应收账款上，影响正常的资金周转。计算公式：应收账款周转率</a:t>
            </a:r>
            <a:r>
              <a:rPr lang="en-US" altLang="zh-CN" sz="1100" dirty="0"/>
              <a:t>=</a:t>
            </a:r>
            <a:r>
              <a:rPr lang="zh-CN" altLang="en-US" sz="1100" dirty="0"/>
              <a:t>销售收入</a:t>
            </a:r>
            <a:r>
              <a:rPr lang="en-US" altLang="zh-CN" sz="1100" dirty="0"/>
              <a:t>÷</a:t>
            </a:r>
            <a:r>
              <a:rPr lang="zh-CN" altLang="en-US" sz="1100" dirty="0"/>
              <a:t>平均应收账款；应收账款周转天数</a:t>
            </a:r>
            <a:r>
              <a:rPr lang="en-US" altLang="zh-CN" sz="1100" dirty="0"/>
              <a:t>=360÷</a:t>
            </a:r>
            <a:r>
              <a:rPr lang="zh-CN" altLang="en-US" sz="1100" dirty="0"/>
              <a:t>应收账款周转率。</a:t>
            </a:r>
          </a:p>
          <a:p>
            <a:r>
              <a:rPr lang="zh-CN" altLang="en-US" sz="1100" dirty="0"/>
              <a:t>销售毛利率：销售毛利率</a:t>
            </a:r>
            <a:r>
              <a:rPr lang="en-US" altLang="zh-CN" sz="1100" dirty="0"/>
              <a:t>,</a:t>
            </a:r>
            <a:r>
              <a:rPr lang="zh-CN" altLang="en-US" sz="1100" dirty="0"/>
              <a:t>表示每一元销售收入扣除销售产品或商品成本后</a:t>
            </a:r>
            <a:r>
              <a:rPr lang="en-US" altLang="zh-CN" sz="1100" dirty="0"/>
              <a:t>,</a:t>
            </a:r>
            <a:r>
              <a:rPr lang="zh-CN" altLang="en-US" sz="1100" dirty="0"/>
              <a:t>有多少钱可以用于各期间费用和形成利润</a:t>
            </a:r>
            <a:r>
              <a:rPr lang="en-US" altLang="zh-CN" sz="1100" dirty="0"/>
              <a:t>,</a:t>
            </a:r>
            <a:r>
              <a:rPr lang="zh-CN" altLang="en-US" sz="1100" dirty="0"/>
              <a:t>是企业销售净利率的最初基础</a:t>
            </a:r>
            <a:r>
              <a:rPr lang="en-US" altLang="zh-CN" sz="1100" dirty="0"/>
              <a:t>,</a:t>
            </a:r>
            <a:r>
              <a:rPr lang="zh-CN" altLang="en-US" sz="1100" dirty="0"/>
              <a:t>没有足够大的毛利率便不能盈利。计算公式：销售毛利率</a:t>
            </a:r>
            <a:r>
              <a:rPr lang="en-US" altLang="zh-CN" sz="1100" dirty="0"/>
              <a:t>=(</a:t>
            </a:r>
            <a:r>
              <a:rPr lang="zh-CN" altLang="en-US" sz="1100" dirty="0"/>
              <a:t>销售收入</a:t>
            </a:r>
            <a:r>
              <a:rPr lang="en-US" altLang="zh-CN" sz="1100" dirty="0"/>
              <a:t>-</a:t>
            </a:r>
            <a:r>
              <a:rPr lang="zh-CN" altLang="en-US" sz="1100" dirty="0"/>
              <a:t>销售成本</a:t>
            </a:r>
            <a:r>
              <a:rPr lang="en-US" altLang="zh-CN" sz="1100" dirty="0"/>
              <a:t>)÷</a:t>
            </a:r>
            <a:r>
              <a:rPr lang="zh-CN" altLang="en-US" sz="1100" dirty="0"/>
              <a:t>销售收入</a:t>
            </a:r>
            <a:r>
              <a:rPr lang="en-US" altLang="zh-CN" sz="1100" dirty="0"/>
              <a:t>)×100%</a:t>
            </a:r>
            <a:r>
              <a:rPr lang="zh-CN" altLang="en-US" sz="1100" dirty="0"/>
              <a:t>。</a:t>
            </a:r>
          </a:p>
          <a:p>
            <a:r>
              <a:rPr lang="zh-CN" altLang="en-US" sz="1100" dirty="0"/>
              <a:t>净值报酬率：净值报酬率是净利润与平均股东权益</a:t>
            </a:r>
            <a:r>
              <a:rPr lang="en-US" altLang="zh-CN" sz="1100" dirty="0"/>
              <a:t>(</a:t>
            </a:r>
            <a:r>
              <a:rPr lang="zh-CN" altLang="en-US" sz="1100" dirty="0"/>
              <a:t>所有者权益</a:t>
            </a:r>
            <a:r>
              <a:rPr lang="en-US" altLang="zh-CN" sz="1100" dirty="0"/>
              <a:t>)</a:t>
            </a:r>
            <a:r>
              <a:rPr lang="zh-CN" altLang="en-US" sz="1100" dirty="0"/>
              <a:t>的百分比，也叫股东权益报酬率。该指标反映股东权益的收益水平。计算公式：净值报酬率</a:t>
            </a:r>
            <a:r>
              <a:rPr lang="en-US" altLang="zh-CN" sz="1100" dirty="0"/>
              <a:t>=(</a:t>
            </a:r>
            <a:r>
              <a:rPr lang="zh-CN" altLang="en-US" sz="1100" dirty="0"/>
              <a:t>净利润</a:t>
            </a:r>
            <a:r>
              <a:rPr lang="en-US" altLang="zh-CN" sz="1100" dirty="0"/>
              <a:t>÷</a:t>
            </a:r>
            <a:r>
              <a:rPr lang="zh-CN" altLang="en-US" sz="1100" dirty="0"/>
              <a:t>平均股东权益</a:t>
            </a:r>
            <a:r>
              <a:rPr lang="en-US" altLang="zh-CN" sz="1100" dirty="0"/>
              <a:t>)×100%</a:t>
            </a:r>
            <a:r>
              <a:rPr lang="zh-CN" altLang="en-US" sz="1100" dirty="0"/>
              <a:t>。</a:t>
            </a:r>
          </a:p>
          <a:p>
            <a:r>
              <a:rPr lang="zh-CN" altLang="en-US" sz="1100" dirty="0"/>
              <a:t>经营活动净现金流：经营活动净现金流，是企业在一个会计期间</a:t>
            </a:r>
            <a:r>
              <a:rPr lang="en-US" altLang="zh-CN" sz="1100" dirty="0"/>
              <a:t>(</a:t>
            </a:r>
            <a:r>
              <a:rPr lang="zh-CN" altLang="en-US" sz="1100" dirty="0"/>
              <a:t>年度或月份，通常指年度</a:t>
            </a:r>
            <a:r>
              <a:rPr lang="en-US" altLang="zh-CN" sz="1100" dirty="0"/>
              <a:t>)</a:t>
            </a:r>
            <a:r>
              <a:rPr lang="zh-CN" altLang="en-US" sz="1100" dirty="0"/>
              <a:t>经营活动产生的现金流入与经营活动产生的现金流出的差额。这一指标说明经营活动产生现金的能力，企业筹集资金额根据实际生产经营需要，通过现金流量表，可以确定企业筹资总额。一般来说，企业财务状况越好，现金净流量越多，所需资金越少，反之，财务状况越差，现金净流量越少，所需资金越多。一个企业经营净现金流量为负，说明企业需筹集更多的资金满足于生产经营所需，否则企业正常生产经营难以为继。</a:t>
            </a:r>
          </a:p>
          <a:p>
            <a:r>
              <a:rPr lang="zh-CN" altLang="en-US" sz="1100" dirty="0"/>
              <a:t>市场占有率：也可称为“市场份额”是企业在运作的市场上所占有的百分比，是企业的产品在市场上所占份额，也就是企业对市场的控制能力。企业市场份额的不断扩大，可以使企业获得某种形式的垄断，这种垄断既能带来垄断利润又能保持一定的竞争优势。当一个企业获得市场</a:t>
            </a:r>
            <a:r>
              <a:rPr lang="en-US" altLang="zh-CN" sz="1100" dirty="0"/>
              <a:t>25%</a:t>
            </a:r>
            <a:r>
              <a:rPr lang="zh-CN" altLang="en-US" sz="1100" dirty="0"/>
              <a:t>的占有率时，一般就被认为控制了市场。市场占有率对企业至关重要，一方面它是反映企业经营业绩最关键的指标之一，另一方面它是企业市场地位最直观的体现。市场占有率是由企业的产品力、营销力和形象力共同决定的。</a:t>
            </a:r>
          </a:p>
        </p:txBody>
      </p:sp>
    </p:spTree>
    <p:extLst>
      <p:ext uri="{BB962C8B-B14F-4D97-AF65-F5344CB8AC3E}">
        <p14:creationId xmlns:p14="http://schemas.microsoft.com/office/powerpoint/2010/main" val="2978992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接图片，解释每个数据对做出判断的意义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4995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九、九个程序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zh-CN" altLang="en-US" dirty="0"/>
              <a:t>收集资料：通过多种形式收集企业资料。</a:t>
            </a:r>
          </a:p>
          <a:p>
            <a:r>
              <a:rPr lang="zh-CN" altLang="en-US" dirty="0"/>
              <a:t>高管面谈：高管面谈，是创业投资的一个初步环境也是非常重要的环节。依据过往经验，往往能很快得出对目标企业业务发展、团队素质的印象。有时一次高管接触，你就不想再深入下去了，因为印象不好。第一感觉往往很重要，也比较可靠。</a:t>
            </a:r>
          </a:p>
          <a:p>
            <a:r>
              <a:rPr lang="zh-CN" altLang="en-US" dirty="0"/>
              <a:t>企业考察：对企业的经营、研发、生产、管理、资源等实施实地考察；对高管以下的员工进行随机或不经意的访谈，能够得出更深层次的印象或结论。</a:t>
            </a:r>
          </a:p>
          <a:p>
            <a:r>
              <a:rPr lang="zh-CN" altLang="en-US" dirty="0"/>
              <a:t>竞争调查：梳理清楚该市场中的竞争格局和对手的情况。通过各种方式和途径对竞争企业进行考察、访谈或第三方评价；对比清楚市场中的各种竞争力量及其竞争优劣势。对竞争企业的信息和对比掌握得越充分、投资的判断就会越准。</a:t>
            </a:r>
          </a:p>
          <a:p>
            <a:r>
              <a:rPr lang="zh-CN" altLang="en-US" dirty="0"/>
              <a:t>供应商走访：了解企业的采购量、信誉，可以帮助我们判断企业声誉、真实产量；同时也从侧面了解行业竞争格局。</a:t>
            </a:r>
          </a:p>
          <a:p>
            <a:r>
              <a:rPr lang="zh-CN" altLang="en-US" dirty="0"/>
              <a:t>客户走访：可以了解企业产品质量和受欢迎程度，了解企业真实销售情况，了解竞争企业情况；同时，客户自身的档次和优质情况也有助于判断企业的市场地位、以及市场需求的潜力与可持续程度。</a:t>
            </a:r>
          </a:p>
          <a:p>
            <a:r>
              <a:rPr lang="zh-CN" altLang="en-US" dirty="0"/>
              <a:t>协会走访：了解企业的行业地位和声誉，了解行业的发展态势。</a:t>
            </a:r>
          </a:p>
          <a:p>
            <a:r>
              <a:rPr lang="zh-CN" altLang="en-US" dirty="0"/>
              <a:t>政府走访：了解企业的行业地位和声誉，了解政府对企业所处行业的支持程度。</a:t>
            </a:r>
          </a:p>
          <a:p>
            <a:r>
              <a:rPr lang="zh-CN" altLang="en-US" dirty="0"/>
              <a:t>券商咨询：针对上市可行性和上市时间问题咨询券商，对我们判断企业成熟度有重要作用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27250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我们的尽调过程是怎样的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（主任拍的那张图）我们的尽调过程是怎样的（主要是通过现场收集资料，通过被投资单位提供的资料，合同等编写尽职调查报告）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825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十、十个内容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zh-CN" altLang="en-US" dirty="0"/>
              <a:t>企业历史沿革：股权变动情况，重大历史事件等。</a:t>
            </a:r>
          </a:p>
          <a:p>
            <a:r>
              <a:rPr lang="zh-CN" altLang="en-US" dirty="0"/>
              <a:t>企业产品与技术：公司业务情况、技术来源。</a:t>
            </a:r>
          </a:p>
          <a:p>
            <a:r>
              <a:rPr lang="zh-CN" altLang="en-US" dirty="0"/>
              <a:t>行业分析：行业概况、行业机会与威胁，竞争对手分析。</a:t>
            </a:r>
          </a:p>
          <a:p>
            <a:r>
              <a:rPr lang="zh-CN" altLang="en-US" dirty="0"/>
              <a:t>优势和不足：企业有哪些优势，哪些是核心竞争力；存在不足或缺陷，有无解决或改进办法。</a:t>
            </a:r>
          </a:p>
          <a:p>
            <a:r>
              <a:rPr lang="zh-CN" altLang="en-US" dirty="0"/>
              <a:t>发展规划：企业的近期、中期的发展规划和发展战略；以及发展规划的可实现性。</a:t>
            </a:r>
          </a:p>
          <a:p>
            <a:r>
              <a:rPr lang="zh-CN" altLang="en-US" dirty="0"/>
              <a:t>股权结构：股权结构情况，合理性分析。</a:t>
            </a:r>
          </a:p>
          <a:p>
            <a:r>
              <a:rPr lang="zh-CN" altLang="en-US" dirty="0"/>
              <a:t>高管结构：高管人员和技术人员背景情况，优势、劣势分析。</a:t>
            </a:r>
          </a:p>
          <a:p>
            <a:r>
              <a:rPr lang="zh-CN" altLang="en-US" dirty="0"/>
              <a:t>财务分析：近年各项财务数据或指标情况及分析。</a:t>
            </a:r>
          </a:p>
          <a:p>
            <a:r>
              <a:rPr lang="zh-CN" altLang="en-US" dirty="0"/>
              <a:t>融资计划：企业发展计划和融资计划及融资条件。</a:t>
            </a:r>
          </a:p>
          <a:p>
            <a:r>
              <a:rPr lang="zh-CN" altLang="en-US" dirty="0"/>
              <a:t>投资意见：投资经理对项目的总体意见或建议。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9796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553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2380</Words>
  <Application>Microsoft Office PowerPoint</Application>
  <PresentationFormat>全屏显示(4:3)</PresentationFormat>
  <Paragraphs>117</Paragraphs>
  <Slides>22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</vt:lpstr>
      <vt:lpstr>怎样写一份合格的尽职调查报告</vt:lpstr>
      <vt:lpstr>什么是一份好的尽职调查报告</vt:lpstr>
      <vt:lpstr>一、看准一个团队</vt:lpstr>
      <vt:lpstr>（放入部分尽职调查报告的照片）</vt:lpstr>
      <vt:lpstr>二、发掘两个优势</vt:lpstr>
      <vt:lpstr>（图片）</vt:lpstr>
      <vt:lpstr>三、三个模式</vt:lpstr>
      <vt:lpstr>图片</vt:lpstr>
      <vt:lpstr>四、查看四个指标</vt:lpstr>
      <vt:lpstr>图片</vt:lpstr>
      <vt:lpstr>五、五个结构</vt:lpstr>
      <vt:lpstr>图片</vt:lpstr>
      <vt:lpstr>六、考察六个层面</vt:lpstr>
      <vt:lpstr>图片</vt:lpstr>
      <vt:lpstr>七、七个关注</vt:lpstr>
      <vt:lpstr>PowerPoint 演示文稿</vt:lpstr>
      <vt:lpstr>八、八个数据</vt:lpstr>
      <vt:lpstr>PowerPoint 演示文稿</vt:lpstr>
      <vt:lpstr>九、九个程序</vt:lpstr>
      <vt:lpstr>我们的尽调过程是怎样的</vt:lpstr>
      <vt:lpstr>十、十个内容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怎样写一份合格的尽职调查报告</dc:title>
  <dc:creator>Administrator</dc:creator>
  <cp:lastModifiedBy>沈庆元</cp:lastModifiedBy>
  <cp:revision>4</cp:revision>
  <dcterms:created xsi:type="dcterms:W3CDTF">2017-04-06T06:18:58Z</dcterms:created>
  <dcterms:modified xsi:type="dcterms:W3CDTF">2017-04-06T06:55:21Z</dcterms:modified>
</cp:coreProperties>
</file>